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jA0njfJOR/QcPWCMopC/i40oc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143125" y="685800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30303" y="13421681"/>
            <a:ext cx="27543443" cy="92611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860607" y="24483059"/>
            <a:ext cx="22682835" cy="110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Font typeface="Arial"/>
              <a:buNone/>
              <a:defRPr b="0" i="0" sz="1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Font typeface="Arial"/>
              <a:buNone/>
              <a:defRPr b="0" i="0" sz="1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Font typeface="Arial"/>
              <a:buNone/>
              <a:defRPr b="0" i="0" sz="1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187450" lvl="0" marL="457200" marR="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0" lvl="2" marL="13716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8233536" y="100150026"/>
            <a:ext cx="206435806" cy="255181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9539941" y="74901871"/>
            <a:ext cx="206435806" cy="760145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187450" lvl="0" marL="457200" marR="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0" lvl="2" marL="13716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187450" lvl="0" marL="457200" marR="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0" lvl="2" marL="13716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559697" y="27763472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0"/>
              <a:buFont typeface="Calibri"/>
              <a:buNone/>
              <a:defRPr b="1" i="0" sz="18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559697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Font typeface="Arial"/>
              <a:buNone/>
              <a:defRPr b="0" i="0" sz="9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500"/>
              <a:buFont typeface="Arial"/>
              <a:buNone/>
              <a:defRPr b="0" i="0" sz="7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Font typeface="Arial"/>
              <a:buNone/>
              <a:defRPr b="0" i="0" sz="6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5670708" y="56457063"/>
            <a:ext cx="50766346" cy="159669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066800" lvl="0" marL="4572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•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52500" lvl="1" marL="9144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–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5500" lvl="2" marL="1371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6977119" y="56457063"/>
            <a:ext cx="50766346" cy="159669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066800" lvl="0" marL="4572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•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52500" lvl="1" marL="9144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–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5500" lvl="2" marL="1371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620203" y="9671213"/>
            <a:ext cx="14317416" cy="403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None/>
              <a:defRPr b="1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None/>
              <a:defRPr b="1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1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952500" lvl="0" marL="4572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25500" lvl="1" marL="914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8350" lvl="2" marL="1371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04850" lvl="3" marL="1828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04850" lvl="4" marL="22860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»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04850" lvl="5" marL="27432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04850" lvl="6" marL="32004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04850" lvl="7" marL="36576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04850" lvl="8" marL="4114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60809" y="9671213"/>
            <a:ext cx="14323040" cy="403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None/>
              <a:defRPr b="1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None/>
              <a:defRPr b="1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1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b="1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952500" lvl="0" marL="4572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25500" lvl="1" marL="914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8350" lvl="2" marL="1371600" marR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04850" lvl="3" marL="1828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04850" lvl="4" marL="22860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»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04850" lvl="5" marL="27432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04850" lvl="6" marL="32004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04850" lvl="7" marL="36576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04850" lvl="8" marL="4114800" marR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620204" y="1720215"/>
            <a:ext cx="10660710" cy="732091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Calibri"/>
              <a:buNone/>
              <a:defRPr b="1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2669084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187450" lvl="0" marL="457200" marR="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0" lvl="2" marL="1371600" marR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620204" y="9041134"/>
            <a:ext cx="10660710" cy="29553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None/>
              <a:defRPr b="0" i="0" sz="6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b="0" i="0" sz="5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351421" y="30243781"/>
            <a:ext cx="19442430" cy="35704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Calibri"/>
              <a:buNone/>
              <a:defRPr b="1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351421" y="3860482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351421" y="33814231"/>
            <a:ext cx="19442430" cy="50706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None/>
              <a:defRPr b="0" i="0" sz="6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  <a:defRPr b="0" i="0" sz="5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sz="5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b="0" i="0" sz="20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187450" lvl="0" marL="457200" marR="0" rtl="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b="0" i="0" sz="1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0" lvl="1" marL="914400" marR="0" rtl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b="0" i="0" sz="1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0" lvl="2" marL="1371600" marR="0" rtl="0" algn="l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b="0" i="0" sz="1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620837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1071225" y="40044688"/>
            <a:ext cx="10261600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700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b="0" i="0" sz="8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23538" y="40044688"/>
            <a:ext cx="7559675" cy="2300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25" spcFirstLastPara="1" rIns="432025" wrap="square" tIns="216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25"/>
              <a:buFont typeface="Calibri"/>
              <a:buNone/>
              <a:defRPr b="0" i="0" sz="5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10027" y="8999424"/>
            <a:ext cx="15613800" cy="9673800"/>
          </a:xfrm>
          <a:prstGeom prst="roundRect">
            <a:avLst>
              <a:gd fmla="val 9611" name="adj"/>
            </a:avLst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734321" y="8401170"/>
            <a:ext cx="6288000" cy="1076400"/>
          </a:xfrm>
          <a:prstGeom prst="roundRect">
            <a:avLst>
              <a:gd fmla="val 44116" name="adj"/>
            </a:avLst>
          </a:prstGeom>
          <a:solidFill>
            <a:srgbClr val="D8D8D8"/>
          </a:solidFill>
          <a:ln cap="flat" cmpd="sng" w="190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2775" lIns="85575" spcFirstLastPara="1" rIns="85575" wrap="square" tIns="42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352425" y="38287119"/>
            <a:ext cx="31680300" cy="4651500"/>
          </a:xfrm>
          <a:prstGeom prst="roundRect">
            <a:avLst>
              <a:gd fmla="val 9611" name="adj"/>
            </a:avLst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73795" y="19493045"/>
            <a:ext cx="15610200" cy="17997300"/>
          </a:xfrm>
          <a:prstGeom prst="roundRect">
            <a:avLst>
              <a:gd fmla="val 3020" name="adj"/>
            </a:avLst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-703262"/>
            <a:ext cx="198300" cy="14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-703262"/>
            <a:ext cx="198300" cy="14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-703262"/>
            <a:ext cx="198300" cy="14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-703262"/>
            <a:ext cx="198300" cy="14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-703262"/>
            <a:ext cx="198300" cy="14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" y="2839134"/>
            <a:ext cx="32403900" cy="251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9875" lIns="419750" spcFirstLastPara="1" rIns="419750" wrap="square" tIns="209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Sugestão de Template para Elaboração de Painel Científico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(Título)</a:t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7856207" y="2586563"/>
            <a:ext cx="22320300" cy="14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9875" lIns="419750" spcFirstLastPara="1" rIns="419750" wrap="square" tIns="209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0" i="0" sz="5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058400" y="37788456"/>
            <a:ext cx="12420600" cy="1076400"/>
          </a:xfrm>
          <a:prstGeom prst="roundRect">
            <a:avLst>
              <a:gd fmla="val 44116" name="adj"/>
            </a:avLst>
          </a:prstGeom>
          <a:solidFill>
            <a:srgbClr val="D8D8D8"/>
          </a:solidFill>
          <a:ln cap="flat" cmpd="sng" w="190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2775" lIns="85575" spcFirstLastPara="1" rIns="85575" wrap="square" tIns="42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352425" y="2740450"/>
            <a:ext cx="32403900" cy="524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9875" lIns="419750" spcFirstLastPara="1" rIns="419750" wrap="square" tIns="209875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pt-BR" sz="3500"/>
              <a:t>Gabriel El Jaliss Schuh</a:t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baseline="-25000" i="1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Bacharelados em Engenharia </a:t>
            </a:r>
            <a:r>
              <a:rPr i="1" lang="pt-BR" sz="3500"/>
              <a:t>Elétrica</a:t>
            </a:r>
            <a:r>
              <a:rPr b="0" i="1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UniEVANGÉLICA</a:t>
            </a:r>
            <a:endParaRPr b="0" i="1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i="1" lang="pt-BR" sz="3500"/>
              <a:t>gabriel-schuh@hotmail.com</a:t>
            </a:r>
            <a:r>
              <a:rPr b="0" i="1" lang="pt-BR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18969702" y="8401170"/>
            <a:ext cx="10454100" cy="1076400"/>
          </a:xfrm>
          <a:prstGeom prst="roundRect">
            <a:avLst>
              <a:gd fmla="val 44116" name="adj"/>
            </a:avLst>
          </a:prstGeom>
          <a:solidFill>
            <a:srgbClr val="D8D8D8"/>
          </a:solidFill>
          <a:ln cap="flat" cmpd="sng" w="190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2775" lIns="85575" spcFirstLastPara="1" rIns="85575" wrap="square" tIns="42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3778150" y="16670299"/>
            <a:ext cx="7797300" cy="3539400"/>
          </a:xfrm>
          <a:prstGeom prst="roundRect">
            <a:avLst>
              <a:gd fmla="val 44116" name="adj"/>
            </a:avLst>
          </a:prstGeom>
          <a:solidFill>
            <a:srgbClr val="D8D8D8"/>
          </a:solidFill>
          <a:ln cap="flat" cmpd="sng" w="190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2775" lIns="85575" spcFirstLastPara="1" rIns="85575" wrap="square" tIns="42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16268700" y="31247363"/>
            <a:ext cx="15763800" cy="6243000"/>
          </a:xfrm>
          <a:prstGeom prst="roundRect">
            <a:avLst>
              <a:gd fmla="val 9611" name="adj"/>
            </a:avLst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9075" lIns="98175" spcFirstLastPara="1" rIns="98175" wrap="square" tIns="4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1136641" y="30708600"/>
            <a:ext cx="6288000" cy="1077600"/>
          </a:xfrm>
          <a:prstGeom prst="roundRect">
            <a:avLst>
              <a:gd fmla="val 44116" name="adj"/>
            </a:avLst>
          </a:prstGeom>
          <a:solidFill>
            <a:srgbClr val="D8D8D8"/>
          </a:solidFill>
          <a:ln cap="flat" cmpd="sng" w="190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2775" lIns="85575" spcFirstLastPara="1" rIns="85575" wrap="square" tIns="42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1213951" y="39802581"/>
            <a:ext cx="28962600" cy="27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/>
              <a:t>Autoria própria.</a:t>
            </a:r>
            <a:endParaRPr sz="2400"/>
          </a:p>
        </p:txBody>
      </p:sp>
      <p:sp>
        <p:nvSpPr>
          <p:cNvPr id="102" name="Google Shape;102;p1"/>
          <p:cNvSpPr/>
          <p:nvPr/>
        </p:nvSpPr>
        <p:spPr>
          <a:xfrm>
            <a:off x="531275" y="9426150"/>
            <a:ext cx="15171300" cy="87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600"/>
              <a:t>A Orbis é uma empresa que realiza serviços de Engenharia Clínica tanto no estado de Goiás quanto em outras regiões do País, é sediada em Goiânia e também presta serviços em Anápolis e Jaragua aqui no estado. A empresa foi fundada em 2015 tendo apenas de 6 anos de fundação, entretanto é a única que tem o selo de qualidade nas prestações de serviços de engenheria clínica, o selo da ONA, a mesma proporciona muitas oportunidades para os estágiarios e jovens estudantes de Engenharia.</a:t>
            </a:r>
            <a:endParaRPr i="0" sz="3600" u="none" cap="none" strike="noStrike">
              <a:solidFill>
                <a:srgbClr val="000000"/>
              </a:solidFill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960800" y="21856000"/>
            <a:ext cx="14126700" cy="83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A empresa utiliza o Neover</a:t>
            </a:r>
            <a:r>
              <a:rPr lang="pt-BR" sz="3600"/>
              <a:t>a Requests para monitorar e organizar suas ordens de serviços, com isso todos os serviços prestados são registrados no sistema, contendo o número de série ou número de patrinônio do equipamento, fotos, e o registro de qual tipo de manutenção foi realizado nos mesmos, por último deve-se coletar a assinatura do responsável pelo setor que o equipamento é destinado. Diariamente é realizado a ronda pelo hospital, que é um meio de monitorar cada setor fornecendo o suporte necessário, com todas as ações realizadas sendo registrados em um formulário e contendo também a assinatura do responsável pelo setor no momento. Além disso para prestar o serviço de forma correta deve-se sempre estar usando máscara, crachá da empresa, não pode usar adornos como relógio ou pulseiras dentro dos hospitais.</a:t>
            </a:r>
            <a:endParaRPr sz="36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6395625" y="9477575"/>
            <a:ext cx="15171300" cy="82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Todo mês a empresa tem uma meta de manutenções a serem realizadas, portanto os funcionários se dirigem as unidades hospitalares e realizam as manutenções corretivas, preventivas, substituição de peças, calibração e diversos outros serviços, dependendo da necessidade do equipamento. Os equipamentos presentes no contrato são os monitores multiparamédicos, ventiladores pulmonares, fototerapias, berços aquecidos, incubadoras, bisturis, desfibriladores entre outros diversos equipamentos.</a:t>
            </a:r>
            <a:endParaRPr sz="3600"/>
          </a:p>
        </p:txBody>
      </p:sp>
      <p:sp>
        <p:nvSpPr>
          <p:cNvPr id="105" name="Google Shape;105;p1"/>
          <p:cNvSpPr txBox="1"/>
          <p:nvPr/>
        </p:nvSpPr>
        <p:spPr>
          <a:xfrm>
            <a:off x="20124442" y="20950383"/>
            <a:ext cx="7797300" cy="62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1584466" y="19656069"/>
            <a:ext cx="9391800" cy="43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</a:t>
            </a:r>
            <a:r>
              <a:rPr b="1" i="1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TGM 2013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154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154"/>
              </a:spcBef>
              <a:spcAft>
                <a:spcPts val="0"/>
              </a:spcAft>
              <a:buClr>
                <a:srgbClr val="000000"/>
              </a:buClr>
              <a:buSzPts val="2692"/>
              <a:buFont typeface="Arial"/>
              <a:buNone/>
            </a:pPr>
            <a:r>
              <a:t/>
            </a:r>
            <a:endParaRPr b="0" i="1" sz="269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6397050" y="32240857"/>
            <a:ext cx="15171300" cy="52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/>
              <a:t>Portanto com quase 3 meses completados estagiando na empresa, adquiri experiências relacionados a equipamentos clínicos, como na configuração dos mesmos, acessórios necessários, e a realizar manutençoes preventivas, tanto na parte das manuntenções e tanto na parte de processos é importante a colaboração entre ambos para ser realizado um serviço eficiente e completo.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213951" y="39117025"/>
            <a:ext cx="2272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109" name="Google Shape;109;p1"/>
          <p:cNvCxnSpPr/>
          <p:nvPr/>
        </p:nvCxnSpPr>
        <p:spPr>
          <a:xfrm>
            <a:off x="1852266" y="2839134"/>
            <a:ext cx="28699500" cy="0"/>
          </a:xfrm>
          <a:prstGeom prst="straightConnector1">
            <a:avLst/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</p:cxnSp>
      <p:cxnSp>
        <p:nvCxnSpPr>
          <p:cNvPr id="110" name="Google Shape;110;p1"/>
          <p:cNvCxnSpPr/>
          <p:nvPr/>
        </p:nvCxnSpPr>
        <p:spPr>
          <a:xfrm>
            <a:off x="9366511" y="8104612"/>
            <a:ext cx="13671000" cy="0"/>
          </a:xfrm>
          <a:prstGeom prst="straightConnector1">
            <a:avLst/>
          </a:prstGeom>
          <a:noFill/>
          <a:ln cap="flat" cmpd="sng" w="762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</p:cxnSp>
      <p:sp>
        <p:nvSpPr>
          <p:cNvPr id="111" name="Google Shape;111;p1"/>
          <p:cNvSpPr txBox="1"/>
          <p:nvPr/>
        </p:nvSpPr>
        <p:spPr>
          <a:xfrm>
            <a:off x="6985223" y="432401"/>
            <a:ext cx="23191500" cy="21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006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E0060"/>
                </a:solidFill>
                <a:latin typeface="Arial"/>
                <a:ea typeface="Arial"/>
                <a:cs typeface="Arial"/>
                <a:sym typeface="Arial"/>
              </a:rPr>
              <a:t>6º</a:t>
            </a:r>
            <a:r>
              <a:rPr b="1" i="0" lang="pt-BR" sz="4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SIMPÓSIO NACIONAL DE CIÊNCIAS E ENGENHARIAS – SINACEN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27 a 29 de outubro de 2021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Anápolis, GO - UniEVANGÉLICA</a:t>
            </a:r>
            <a:endParaRPr b="1" i="0" sz="40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exto&#10;&#10;Descrição gerada automaticamente com confiança média" id="112" name="Google Shape;112;p1"/>
          <p:cNvPicPr preferRelativeResize="0"/>
          <p:nvPr/>
        </p:nvPicPr>
        <p:blipFill rotWithShape="1">
          <a:blip r:embed="rId3">
            <a:alphaModFix/>
          </a:blip>
          <a:srcRect b="67238" l="7985" r="25525" t="9977"/>
          <a:stretch/>
        </p:blipFill>
        <p:spPr>
          <a:xfrm>
            <a:off x="1135889" y="423012"/>
            <a:ext cx="5849335" cy="209288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"/>
          <p:cNvSpPr txBox="1"/>
          <p:nvPr/>
        </p:nvSpPr>
        <p:spPr>
          <a:xfrm>
            <a:off x="-2030133" y="22839653"/>
            <a:ext cx="177327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0" y="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: www.agencia.cnptia.embrapa.br/gestor/milho/arvore/CONTAG01721 6820051120. html.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Rosemberg Fortes Nunes Rodrigues</dc:creator>
</cp:coreProperties>
</file>